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ileron" charset="1" panose="00000500000000000000"/>
      <p:regular r:id="rId10"/>
    </p:embeddedFont>
    <p:embeddedFont>
      <p:font typeface="Aileron Bold" charset="1" panose="00000800000000000000"/>
      <p:regular r:id="rId11"/>
    </p:embeddedFont>
    <p:embeddedFont>
      <p:font typeface="Aileron Italics" charset="1" panose="00000500000000000000"/>
      <p:regular r:id="rId12"/>
    </p:embeddedFont>
    <p:embeddedFont>
      <p:font typeface="Aileron Bold Italics" charset="1" panose="00000800000000000000"/>
      <p:regular r:id="rId13"/>
    </p:embeddedFont>
    <p:embeddedFont>
      <p:font typeface="Aileron Thin" charset="1" panose="00000300000000000000"/>
      <p:regular r:id="rId14"/>
    </p:embeddedFont>
    <p:embeddedFont>
      <p:font typeface="Aileron Thin Italics" charset="1" panose="00000300000000000000"/>
      <p:regular r:id="rId15"/>
    </p:embeddedFont>
    <p:embeddedFont>
      <p:font typeface="Aileron Light" charset="1" panose="00000400000000000000"/>
      <p:regular r:id="rId16"/>
    </p:embeddedFont>
    <p:embeddedFont>
      <p:font typeface="Aileron Light Italics" charset="1" panose="00000400000000000000"/>
      <p:regular r:id="rId17"/>
    </p:embeddedFont>
    <p:embeddedFont>
      <p:font typeface="Aileron Ultra-Bold" charset="1" panose="00000A00000000000000"/>
      <p:regular r:id="rId18"/>
    </p:embeddedFont>
    <p:embeddedFont>
      <p:font typeface="Aileron Ultra-Bold Italics" charset="1" panose="00000A00000000000000"/>
      <p:regular r:id="rId19"/>
    </p:embeddedFont>
    <p:embeddedFont>
      <p:font typeface="Aileron Heavy" charset="1" panose="00000A00000000000000"/>
      <p:regular r:id="rId20"/>
    </p:embeddedFont>
    <p:embeddedFont>
      <p:font typeface="Aileron Heavy Italics" charset="1" panose="00000A00000000000000"/>
      <p:regular r:id="rId21"/>
    </p:embeddedFont>
    <p:embeddedFont>
      <p:font typeface="Now" charset="1" panose="00000500000000000000"/>
      <p:regular r:id="rId22"/>
    </p:embeddedFont>
    <p:embeddedFont>
      <p:font typeface="Now Bold" charset="1" panose="00000800000000000000"/>
      <p:regular r:id="rId23"/>
    </p:embeddedFont>
    <p:embeddedFont>
      <p:font typeface="Now Thin" charset="1" panose="00000300000000000000"/>
      <p:regular r:id="rId24"/>
    </p:embeddedFont>
    <p:embeddedFont>
      <p:font typeface="Now Light" charset="1" panose="00000400000000000000"/>
      <p:regular r:id="rId25"/>
    </p:embeddedFont>
    <p:embeddedFont>
      <p:font typeface="Now Medium" charset="1" panose="00000600000000000000"/>
      <p:regular r:id="rId26"/>
    </p:embeddedFont>
    <p:embeddedFont>
      <p:font typeface="Now Heavy" charset="1" panose="00000A00000000000000"/>
      <p:regular r:id="rId27"/>
    </p:embeddedFont>
    <p:embeddedFont>
      <p:font typeface="Open Sans" charset="1" panose="020B0606030504020204"/>
      <p:regular r:id="rId28"/>
    </p:embeddedFont>
    <p:embeddedFont>
      <p:font typeface="Open Sans Bold" charset="1" panose="020B0806030504020204"/>
      <p:regular r:id="rId29"/>
    </p:embeddedFont>
    <p:embeddedFont>
      <p:font typeface="Open Sans Italics" charset="1" panose="020B0606030504020204"/>
      <p:regular r:id="rId30"/>
    </p:embeddedFont>
    <p:embeddedFont>
      <p:font typeface="Open Sans Bold Italics" charset="1" panose="020B0806030504020204"/>
      <p:regular r:id="rId31"/>
    </p:embeddedFont>
    <p:embeddedFont>
      <p:font typeface="Open Sans Light" charset="1" panose="020B0306030504020204"/>
      <p:regular r:id="rId32"/>
    </p:embeddedFont>
    <p:embeddedFont>
      <p:font typeface="Open Sans Light Italics" charset="1" panose="020B0306030504020204"/>
      <p:regular r:id="rId33"/>
    </p:embeddedFont>
    <p:embeddedFont>
      <p:font typeface="Open Sans Ultra-Bold" charset="1" panose="00000000000000000000"/>
      <p:regular r:id="rId34"/>
    </p:embeddedFont>
    <p:embeddedFont>
      <p:font typeface="Open Sans Ultra-Bold Italics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jpeg" Type="http://schemas.openxmlformats.org/officeDocument/2006/relationships/image"/><Relationship Id="rId5" Target="../media/VAFyPuuvBrk.mp4" Type="http://schemas.openxmlformats.org/officeDocument/2006/relationships/video"/><Relationship Id="rId6" Target="../media/VAFyPuuvBrk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B1FBF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804219"/>
            <a:ext cx="8928537" cy="2678561"/>
          </a:xfrm>
          <a:custGeom>
            <a:avLst/>
            <a:gdLst/>
            <a:ahLst/>
            <a:cxnLst/>
            <a:rect r="r" b="b" t="t" l="l"/>
            <a:pathLst>
              <a:path h="2678561" w="8928537">
                <a:moveTo>
                  <a:pt x="0" y="0"/>
                </a:moveTo>
                <a:lnTo>
                  <a:pt x="8928537" y="0"/>
                </a:lnTo>
                <a:lnTo>
                  <a:pt x="8928537" y="2678562"/>
                </a:lnTo>
                <a:lnTo>
                  <a:pt x="0" y="2678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59631" y="4222081"/>
            <a:ext cx="3573771" cy="6758905"/>
          </a:xfrm>
          <a:custGeom>
            <a:avLst/>
            <a:gdLst/>
            <a:ahLst/>
            <a:cxnLst/>
            <a:rect r="r" b="b" t="t" l="l"/>
            <a:pathLst>
              <a:path h="6758905" w="3573771">
                <a:moveTo>
                  <a:pt x="0" y="0"/>
                </a:moveTo>
                <a:lnTo>
                  <a:pt x="3573771" y="0"/>
                </a:lnTo>
                <a:lnTo>
                  <a:pt x="3573771" y="6758905"/>
                </a:lnTo>
                <a:lnTo>
                  <a:pt x="0" y="6758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66652" y="-261336"/>
            <a:ext cx="3151234" cy="2580073"/>
          </a:xfrm>
          <a:custGeom>
            <a:avLst/>
            <a:gdLst/>
            <a:ahLst/>
            <a:cxnLst/>
            <a:rect r="r" b="b" t="t" l="l"/>
            <a:pathLst>
              <a:path h="2580073" w="3151234">
                <a:moveTo>
                  <a:pt x="0" y="0"/>
                </a:moveTo>
                <a:lnTo>
                  <a:pt x="3151233" y="0"/>
                </a:lnTo>
                <a:lnTo>
                  <a:pt x="3151233" y="2580072"/>
                </a:lnTo>
                <a:lnTo>
                  <a:pt x="0" y="25800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H="true" flipV="true">
            <a:off x="1051363" y="9234812"/>
            <a:ext cx="11792" cy="1105276"/>
          </a:xfrm>
          <a:prstGeom prst="line">
            <a:avLst/>
          </a:prstGeom>
          <a:ln cap="flat" w="28575">
            <a:solidFill>
              <a:srgbClr val="B1FBF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25938" y="8761495"/>
            <a:ext cx="450848" cy="473317"/>
            <a:chOff x="0" y="0"/>
            <a:chExt cx="118742" cy="1246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8742" cy="124660"/>
            </a:xfrm>
            <a:custGeom>
              <a:avLst/>
              <a:gdLst/>
              <a:ahLst/>
              <a:cxnLst/>
              <a:rect r="r" b="b" t="t" l="l"/>
              <a:pathLst>
                <a:path h="124660" w="118742">
                  <a:moveTo>
                    <a:pt x="0" y="0"/>
                  </a:moveTo>
                  <a:lnTo>
                    <a:pt x="118742" y="0"/>
                  </a:lnTo>
                  <a:lnTo>
                    <a:pt x="118742" y="124660"/>
                  </a:lnTo>
                  <a:lnTo>
                    <a:pt x="0" y="124660"/>
                  </a:lnTo>
                  <a:close/>
                </a:path>
              </a:pathLst>
            </a:custGeom>
            <a:solidFill>
              <a:srgbClr val="B1FBF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18742" cy="18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743379" y="311150"/>
            <a:ext cx="5341105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EEF2F5"/>
                </a:solidFill>
                <a:latin typeface="Now Light"/>
              </a:rPr>
              <a:t>James Liounis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EEF2F5"/>
                </a:solidFill>
                <a:latin typeface="Now Light"/>
              </a:rPr>
              <a:t>Kimberly Llajaruna Peralta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EEF2F5"/>
                </a:solidFill>
                <a:latin typeface="Now Light"/>
              </a:rPr>
              <a:t>Hope Neveux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EEF2F5"/>
                </a:solidFill>
                <a:latin typeface="Now Light"/>
              </a:rPr>
              <a:t>Michael Sam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4592" y="9667785"/>
            <a:ext cx="1159332" cy="2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50"/>
              </a:lnSpc>
            </a:pPr>
            <a:r>
              <a:rPr lang="en-US" sz="1100" spc="33">
                <a:solidFill>
                  <a:srgbClr val="EEF2F5"/>
                </a:solidFill>
                <a:latin typeface="Now Light"/>
              </a:rPr>
              <a:t>Overview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4592" y="9376042"/>
            <a:ext cx="1159332" cy="247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70"/>
              </a:lnSpc>
            </a:pPr>
            <a:r>
              <a:rPr lang="en-US" sz="1515" spc="75">
                <a:solidFill>
                  <a:srgbClr val="EEF2F5"/>
                </a:solidFill>
                <a:latin typeface="Now Light"/>
              </a:rPr>
              <a:t>1</a:t>
            </a:r>
          </a:p>
        </p:txBody>
      </p:sp>
      <p:sp>
        <p:nvSpPr>
          <p:cNvPr name="AutoShape 15" id="15"/>
          <p:cNvSpPr/>
          <p:nvPr/>
        </p:nvSpPr>
        <p:spPr>
          <a:xfrm flipH="true" flipV="true">
            <a:off x="2902453" y="9042922"/>
            <a:ext cx="0" cy="1483491"/>
          </a:xfrm>
          <a:prstGeom prst="line">
            <a:avLst/>
          </a:prstGeom>
          <a:ln cap="flat" w="28575">
            <a:solidFill>
              <a:srgbClr val="B1FBF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2677029" y="8569605"/>
            <a:ext cx="450848" cy="473317"/>
            <a:chOff x="0" y="0"/>
            <a:chExt cx="118742" cy="1246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8742" cy="124660"/>
            </a:xfrm>
            <a:custGeom>
              <a:avLst/>
              <a:gdLst/>
              <a:ahLst/>
              <a:cxnLst/>
              <a:rect r="r" b="b" t="t" l="l"/>
              <a:pathLst>
                <a:path h="124660" w="118742">
                  <a:moveTo>
                    <a:pt x="0" y="0"/>
                  </a:moveTo>
                  <a:lnTo>
                    <a:pt x="118742" y="0"/>
                  </a:lnTo>
                  <a:lnTo>
                    <a:pt x="118742" y="124660"/>
                  </a:lnTo>
                  <a:lnTo>
                    <a:pt x="0" y="124660"/>
                  </a:lnTo>
                  <a:close/>
                </a:path>
              </a:pathLst>
            </a:custGeom>
            <a:solidFill>
              <a:srgbClr val="B1FBF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18742" cy="18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069140" y="9541343"/>
            <a:ext cx="115933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50"/>
              </a:lnSpc>
            </a:pPr>
            <a:r>
              <a:rPr lang="en-US" sz="1100" spc="33">
                <a:solidFill>
                  <a:srgbClr val="EEF2F5"/>
                </a:solidFill>
                <a:latin typeface="Now Light"/>
              </a:rPr>
              <a:t>Primary Arcitecture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69140" y="9249600"/>
            <a:ext cx="1159332" cy="247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70"/>
              </a:lnSpc>
            </a:pPr>
            <a:r>
              <a:rPr lang="en-US" sz="1515" spc="75">
                <a:solidFill>
                  <a:srgbClr val="EEF2F5"/>
                </a:solidFill>
                <a:latin typeface="Now Light"/>
              </a:rPr>
              <a:t>2</a:t>
            </a:r>
          </a:p>
        </p:txBody>
      </p:sp>
      <p:sp>
        <p:nvSpPr>
          <p:cNvPr name="AutoShape 21" id="21"/>
          <p:cNvSpPr/>
          <p:nvPr/>
        </p:nvSpPr>
        <p:spPr>
          <a:xfrm flipH="true" flipV="true">
            <a:off x="4939671" y="9204954"/>
            <a:ext cx="11792" cy="1207245"/>
          </a:xfrm>
          <a:prstGeom prst="line">
            <a:avLst/>
          </a:prstGeom>
          <a:ln cap="flat" w="28575">
            <a:solidFill>
              <a:srgbClr val="B1FBF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4714247" y="8731637"/>
            <a:ext cx="450848" cy="473317"/>
            <a:chOff x="0" y="0"/>
            <a:chExt cx="118742" cy="1246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8742" cy="124660"/>
            </a:xfrm>
            <a:custGeom>
              <a:avLst/>
              <a:gdLst/>
              <a:ahLst/>
              <a:cxnLst/>
              <a:rect r="r" b="b" t="t" l="l"/>
              <a:pathLst>
                <a:path h="124660" w="118742">
                  <a:moveTo>
                    <a:pt x="0" y="0"/>
                  </a:moveTo>
                  <a:lnTo>
                    <a:pt x="118742" y="0"/>
                  </a:lnTo>
                  <a:lnTo>
                    <a:pt x="118742" y="124660"/>
                  </a:lnTo>
                  <a:lnTo>
                    <a:pt x="0" y="124660"/>
                  </a:lnTo>
                  <a:close/>
                </a:path>
              </a:pathLst>
            </a:custGeom>
            <a:solidFill>
              <a:srgbClr val="B1FBF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18742" cy="18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5118150" y="9678095"/>
            <a:ext cx="1159332" cy="2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50"/>
              </a:lnSpc>
            </a:pPr>
            <a:r>
              <a:rPr lang="en-US" sz="1100" spc="33">
                <a:solidFill>
                  <a:srgbClr val="EEF2F5"/>
                </a:solidFill>
                <a:latin typeface="Now Light"/>
              </a:rPr>
              <a:t>Demo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118150" y="9376042"/>
            <a:ext cx="1159332" cy="247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70"/>
              </a:lnSpc>
            </a:pPr>
            <a:r>
              <a:rPr lang="en-US" sz="1515" spc="75">
                <a:solidFill>
                  <a:srgbClr val="EEF2F5"/>
                </a:solidFill>
                <a:latin typeface="Now Light"/>
              </a:rPr>
              <a:t>3</a:t>
            </a:r>
          </a:p>
        </p:txBody>
      </p:sp>
      <p:sp>
        <p:nvSpPr>
          <p:cNvPr name="AutoShape 27" id="27"/>
          <p:cNvSpPr/>
          <p:nvPr/>
        </p:nvSpPr>
        <p:spPr>
          <a:xfrm flipH="true" flipV="true">
            <a:off x="6653914" y="8998264"/>
            <a:ext cx="11792" cy="1528038"/>
          </a:xfrm>
          <a:prstGeom prst="line">
            <a:avLst/>
          </a:prstGeom>
          <a:ln cap="flat" w="28575">
            <a:solidFill>
              <a:srgbClr val="B1FBF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6428490" y="8569492"/>
            <a:ext cx="450848" cy="473317"/>
            <a:chOff x="0" y="0"/>
            <a:chExt cx="118742" cy="12466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8742" cy="124660"/>
            </a:xfrm>
            <a:custGeom>
              <a:avLst/>
              <a:gdLst/>
              <a:ahLst/>
              <a:cxnLst/>
              <a:rect r="r" b="b" t="t" l="l"/>
              <a:pathLst>
                <a:path h="124660" w="118742">
                  <a:moveTo>
                    <a:pt x="0" y="0"/>
                  </a:moveTo>
                  <a:lnTo>
                    <a:pt x="118742" y="0"/>
                  </a:lnTo>
                  <a:lnTo>
                    <a:pt x="118742" y="124660"/>
                  </a:lnTo>
                  <a:lnTo>
                    <a:pt x="0" y="124660"/>
                  </a:lnTo>
                  <a:close/>
                </a:path>
              </a:pathLst>
            </a:custGeom>
            <a:solidFill>
              <a:srgbClr val="B1FBFA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18742" cy="18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6832393" y="9574541"/>
            <a:ext cx="1159332" cy="2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50"/>
              </a:lnSpc>
            </a:pPr>
            <a:r>
              <a:rPr lang="en-US" sz="1100" spc="33">
                <a:solidFill>
                  <a:srgbClr val="EEF2F5"/>
                </a:solidFill>
                <a:latin typeface="Now Light"/>
              </a:rPr>
              <a:t>In Development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832393" y="9269843"/>
            <a:ext cx="1159332" cy="247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70"/>
              </a:lnSpc>
            </a:pPr>
            <a:r>
              <a:rPr lang="en-US" sz="1515" spc="75">
                <a:solidFill>
                  <a:srgbClr val="EEF2F5"/>
                </a:solidFill>
                <a:latin typeface="Now Light"/>
              </a:rPr>
              <a:t>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44475"/>
            <a:chOff x="0" y="0"/>
            <a:chExt cx="4816593" cy="11968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96899"/>
            </a:xfrm>
            <a:custGeom>
              <a:avLst/>
              <a:gdLst/>
              <a:ahLst/>
              <a:cxnLst/>
              <a:rect r="r" b="b" t="t" l="l"/>
              <a:pathLst>
                <a:path h="11968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96899"/>
                  </a:lnTo>
                  <a:lnTo>
                    <a:pt x="0" y="1196899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234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4255742"/>
            <a:ext cx="6212838" cy="288733"/>
            <a:chOff x="0" y="0"/>
            <a:chExt cx="1636303" cy="76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6303" cy="76045"/>
            </a:xfrm>
            <a:custGeom>
              <a:avLst/>
              <a:gdLst/>
              <a:ahLst/>
              <a:cxnLst/>
              <a:rect r="r" b="b" t="t" l="l"/>
              <a:pathLst>
                <a:path h="76045" w="1636303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B1FBF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36303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371616" y="-304765"/>
            <a:ext cx="3573771" cy="6758905"/>
          </a:xfrm>
          <a:custGeom>
            <a:avLst/>
            <a:gdLst/>
            <a:ahLst/>
            <a:cxnLst/>
            <a:rect r="r" b="b" t="t" l="l"/>
            <a:pathLst>
              <a:path h="6758905" w="3573771">
                <a:moveTo>
                  <a:pt x="0" y="0"/>
                </a:moveTo>
                <a:lnTo>
                  <a:pt x="3573770" y="0"/>
                </a:lnTo>
                <a:lnTo>
                  <a:pt x="3573770" y="6758905"/>
                </a:lnTo>
                <a:lnTo>
                  <a:pt x="0" y="675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003" y="128381"/>
            <a:ext cx="1032366" cy="900319"/>
          </a:xfrm>
          <a:custGeom>
            <a:avLst/>
            <a:gdLst/>
            <a:ahLst/>
            <a:cxnLst/>
            <a:rect r="r" b="b" t="t" l="l"/>
            <a:pathLst>
              <a:path h="900319" w="1032366">
                <a:moveTo>
                  <a:pt x="0" y="0"/>
                </a:moveTo>
                <a:lnTo>
                  <a:pt x="1032366" y="0"/>
                </a:lnTo>
                <a:lnTo>
                  <a:pt x="1032366" y="900319"/>
                </a:lnTo>
                <a:lnTo>
                  <a:pt x="0" y="900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44727" y="4926348"/>
            <a:ext cx="650918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545454"/>
                </a:solidFill>
                <a:latin typeface="Now Medium"/>
              </a:rPr>
              <a:t>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4727" y="5619322"/>
            <a:ext cx="6509188" cy="306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071C42"/>
                </a:solidFill>
                <a:latin typeface="Now Medium"/>
              </a:rPr>
              <a:t>Active</a:t>
            </a:r>
            <a:r>
              <a:rPr lang="en-US" sz="2199">
                <a:solidFill>
                  <a:srgbClr val="071C42"/>
                </a:solidFill>
                <a:latin typeface="Now Medium"/>
              </a:rPr>
              <a:t>-Recall</a:t>
            </a:r>
            <a:r>
              <a:rPr lang="en-US" sz="2199">
                <a:solidFill>
                  <a:srgbClr val="545454"/>
                </a:solidFill>
                <a:latin typeface="Now Medium"/>
              </a:rPr>
              <a:t> </a:t>
            </a:r>
            <a:r>
              <a:rPr lang="en-US" sz="2199">
                <a:solidFill>
                  <a:srgbClr val="545454"/>
                </a:solidFill>
                <a:latin typeface="Now Light"/>
              </a:rPr>
              <a:t>ranks as one of the most maximal learning strategies for </a:t>
            </a:r>
            <a:r>
              <a:rPr lang="en-US" sz="2199">
                <a:solidFill>
                  <a:srgbClr val="071C42"/>
                </a:solidFill>
                <a:latin typeface="Now Medium"/>
              </a:rPr>
              <a:t>retention</a:t>
            </a:r>
            <a:r>
              <a:rPr lang="en-US" sz="2199">
                <a:solidFill>
                  <a:srgbClr val="545454"/>
                </a:solidFill>
                <a:latin typeface="Now Medium"/>
              </a:rPr>
              <a:t> </a:t>
            </a:r>
            <a:r>
              <a:rPr lang="en-US" sz="2199">
                <a:solidFill>
                  <a:srgbClr val="545454"/>
                </a:solidFill>
                <a:latin typeface="Now Light"/>
              </a:rPr>
              <a:t>and </a:t>
            </a:r>
            <a:r>
              <a:rPr lang="en-US" sz="2199">
                <a:solidFill>
                  <a:srgbClr val="071C42"/>
                </a:solidFill>
                <a:latin typeface="Now Medium"/>
              </a:rPr>
              <a:t>application</a:t>
            </a:r>
          </a:p>
          <a:p>
            <a:pPr>
              <a:lnSpc>
                <a:spcPts val="3519"/>
              </a:lnSpc>
            </a:pPr>
          </a:p>
          <a:p>
            <a:pPr>
              <a:lnSpc>
                <a:spcPts val="3519"/>
              </a:lnSpc>
            </a:pPr>
            <a:r>
              <a:rPr lang="en-US" sz="2199">
                <a:solidFill>
                  <a:srgbClr val="545454"/>
                </a:solidFill>
                <a:latin typeface="Now Light"/>
              </a:rPr>
              <a:t>By uploading handouts or technical figures, you can get </a:t>
            </a:r>
            <a:r>
              <a:rPr lang="en-US" sz="2199">
                <a:solidFill>
                  <a:srgbClr val="071C42"/>
                </a:solidFill>
                <a:latin typeface="Now Medium"/>
              </a:rPr>
              <a:t>custom question banks</a:t>
            </a:r>
            <a:r>
              <a:rPr lang="en-US" sz="2199">
                <a:solidFill>
                  <a:srgbClr val="071C42"/>
                </a:solidFill>
                <a:latin typeface="Now"/>
              </a:rPr>
              <a:t> </a:t>
            </a:r>
            <a:r>
              <a:rPr lang="en-US" sz="2199">
                <a:solidFill>
                  <a:srgbClr val="545454"/>
                </a:solidFill>
                <a:latin typeface="Now Light"/>
              </a:rPr>
              <a:t>with reliable answers and feedback instantly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4727" y="3065163"/>
            <a:ext cx="13018375" cy="208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4199">
                <a:solidFill>
                  <a:srgbClr val="FFFFFF"/>
                </a:solidFill>
                <a:latin typeface="Now Medium"/>
              </a:rPr>
              <a:t>Automatic Test Generation For You, By You</a:t>
            </a:r>
          </a:p>
          <a:p>
            <a:pPr>
              <a:lnSpc>
                <a:spcPts val="6719"/>
              </a:lnSpc>
            </a:pPr>
          </a:p>
          <a:p>
            <a:pPr>
              <a:lnSpc>
                <a:spcPts val="4680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884982" y="5714572"/>
            <a:ext cx="1448256" cy="1398225"/>
          </a:xfrm>
          <a:custGeom>
            <a:avLst/>
            <a:gdLst/>
            <a:ahLst/>
            <a:cxnLst/>
            <a:rect r="r" b="b" t="t" l="l"/>
            <a:pathLst>
              <a:path h="1398225" w="1448256">
                <a:moveTo>
                  <a:pt x="0" y="0"/>
                </a:moveTo>
                <a:lnTo>
                  <a:pt x="1448256" y="0"/>
                </a:lnTo>
                <a:lnTo>
                  <a:pt x="1448256" y="1398225"/>
                </a:lnTo>
                <a:lnTo>
                  <a:pt x="0" y="1398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606130" y="5695315"/>
            <a:ext cx="3206216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00"/>
              </a:lnSpc>
              <a:spcBef>
                <a:spcPct val="0"/>
              </a:spcBef>
            </a:pPr>
            <a:r>
              <a:rPr lang="en-US" sz="2000">
                <a:solidFill>
                  <a:srgbClr val="545454"/>
                </a:solidFill>
                <a:latin typeface="Now"/>
              </a:rPr>
              <a:t>Upload a document or image to our website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187315" y="8284372"/>
            <a:ext cx="1118538" cy="1524413"/>
          </a:xfrm>
          <a:custGeom>
            <a:avLst/>
            <a:gdLst/>
            <a:ahLst/>
            <a:cxnLst/>
            <a:rect r="r" b="b" t="t" l="l"/>
            <a:pathLst>
              <a:path h="1524413" w="1118538">
                <a:moveTo>
                  <a:pt x="0" y="0"/>
                </a:moveTo>
                <a:lnTo>
                  <a:pt x="1118538" y="0"/>
                </a:lnTo>
                <a:lnTo>
                  <a:pt x="1118538" y="1524413"/>
                </a:lnTo>
                <a:lnTo>
                  <a:pt x="0" y="15244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884982" y="8217697"/>
            <a:ext cx="3883525" cy="193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00"/>
              </a:lnSpc>
            </a:pPr>
            <a:r>
              <a:rPr lang="en-US" sz="2000">
                <a:solidFill>
                  <a:srgbClr val="545454"/>
                </a:solidFill>
                <a:latin typeface="Now"/>
              </a:rPr>
              <a:t>Choose your test type:</a:t>
            </a:r>
          </a:p>
          <a:p>
            <a:pPr marL="431801" indent="-215900" lvl="1">
              <a:lnSpc>
                <a:spcPts val="3100"/>
              </a:lnSpc>
              <a:buFont typeface="Arial"/>
              <a:buChar char="•"/>
            </a:pPr>
            <a:r>
              <a:rPr lang="en-US" sz="2000">
                <a:solidFill>
                  <a:srgbClr val="545454"/>
                </a:solidFill>
                <a:latin typeface="Now"/>
              </a:rPr>
              <a:t> Multiple Choice Questions</a:t>
            </a:r>
          </a:p>
          <a:p>
            <a:pPr marL="431801" indent="-215900" lvl="1">
              <a:lnSpc>
                <a:spcPts val="3100"/>
              </a:lnSpc>
              <a:buFont typeface="Arial"/>
              <a:buChar char="•"/>
            </a:pPr>
            <a:r>
              <a:rPr lang="en-US" sz="2000">
                <a:solidFill>
                  <a:srgbClr val="545454"/>
                </a:solidFill>
                <a:latin typeface="Now"/>
              </a:rPr>
              <a:t> Short Answer</a:t>
            </a:r>
          </a:p>
          <a:p>
            <a:pPr marL="431801" indent="-215900" lvl="1">
              <a:lnSpc>
                <a:spcPts val="3100"/>
              </a:lnSpc>
              <a:buFont typeface="Arial"/>
              <a:buChar char="•"/>
            </a:pPr>
            <a:r>
              <a:rPr lang="en-US" sz="2000">
                <a:solidFill>
                  <a:srgbClr val="545454"/>
                </a:solidFill>
                <a:latin typeface="Now"/>
              </a:rPr>
              <a:t>  MCQ + Short Answer</a:t>
            </a:r>
          </a:p>
          <a:p>
            <a:pPr algn="l" marL="431801" indent="-215900" lvl="1">
              <a:lnSpc>
                <a:spcPts val="31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545454"/>
                </a:solidFill>
                <a:latin typeface="Now"/>
              </a:rPr>
              <a:t> Custom Test Prompt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84982" y="4914900"/>
            <a:ext cx="548663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545454"/>
                </a:solidFill>
                <a:latin typeface="Now Medium"/>
              </a:rPr>
              <a:t>Step 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84982" y="7674772"/>
            <a:ext cx="548663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545454"/>
                </a:solidFill>
                <a:latin typeface="Now Medium"/>
              </a:rPr>
              <a:t>Step 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6121614" cy="5143500"/>
            <a:chOff x="0" y="0"/>
            <a:chExt cx="1451049" cy="1219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1049" cy="1219200"/>
            </a:xfrm>
            <a:custGeom>
              <a:avLst/>
              <a:gdLst/>
              <a:ahLst/>
              <a:cxnLst/>
              <a:rect r="r" b="b" t="t" l="l"/>
              <a:pathLst>
                <a:path h="1219200" w="1451049">
                  <a:moveTo>
                    <a:pt x="0" y="0"/>
                  </a:moveTo>
                  <a:lnTo>
                    <a:pt x="1451049" y="0"/>
                  </a:lnTo>
                  <a:lnTo>
                    <a:pt x="1451049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51049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70100" y="5143500"/>
            <a:ext cx="6296286" cy="5143500"/>
            <a:chOff x="0" y="0"/>
            <a:chExt cx="1492453" cy="1219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92453" cy="1219200"/>
            </a:xfrm>
            <a:custGeom>
              <a:avLst/>
              <a:gdLst/>
              <a:ahLst/>
              <a:cxnLst/>
              <a:rect r="r" b="b" t="t" l="l"/>
              <a:pathLst>
                <a:path h="1219200" w="1492453">
                  <a:moveTo>
                    <a:pt x="0" y="0"/>
                  </a:moveTo>
                  <a:lnTo>
                    <a:pt x="1492453" y="0"/>
                  </a:lnTo>
                  <a:lnTo>
                    <a:pt x="1492453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92453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940023" y="5143500"/>
            <a:ext cx="6347977" cy="5143500"/>
            <a:chOff x="0" y="0"/>
            <a:chExt cx="1504706" cy="1219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04706" cy="1219200"/>
            </a:xfrm>
            <a:custGeom>
              <a:avLst/>
              <a:gdLst/>
              <a:ahLst/>
              <a:cxnLst/>
              <a:rect r="r" b="b" t="t" l="l"/>
              <a:pathLst>
                <a:path h="1219200" w="1504706">
                  <a:moveTo>
                    <a:pt x="0" y="0"/>
                  </a:moveTo>
                  <a:lnTo>
                    <a:pt x="1504706" y="0"/>
                  </a:lnTo>
                  <a:lnTo>
                    <a:pt x="150470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04706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349461" y="6539839"/>
            <a:ext cx="3678622" cy="318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9"/>
              </a:lnSpc>
            </a:pPr>
            <a:r>
              <a:rPr lang="en-US" sz="1999">
                <a:solidFill>
                  <a:srgbClr val="EEF2F5"/>
                </a:solidFill>
                <a:latin typeface="Now Light"/>
              </a:rPr>
              <a:t>Learn at the pace that works for you.</a:t>
            </a:r>
          </a:p>
          <a:p>
            <a:pPr>
              <a:lnSpc>
                <a:spcPts val="3199"/>
              </a:lnSpc>
            </a:pPr>
          </a:p>
          <a:p>
            <a:pPr>
              <a:lnSpc>
                <a:spcPts val="3199"/>
              </a:lnSpc>
            </a:pPr>
            <a:r>
              <a:rPr lang="en-US" sz="1999">
                <a:solidFill>
                  <a:srgbClr val="EEF2F5"/>
                </a:solidFill>
                <a:latin typeface="Now Light"/>
              </a:rPr>
              <a:t>You can customize the kind of test you get, how many questions you want, if you want repeats, and the difficulty of your test.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2053562" y="8396863"/>
            <a:ext cx="3151234" cy="2580073"/>
          </a:xfrm>
          <a:custGeom>
            <a:avLst/>
            <a:gdLst/>
            <a:ahLst/>
            <a:cxnLst/>
            <a:rect r="r" b="b" t="t" l="l"/>
            <a:pathLst>
              <a:path h="2580073" w="3151234">
                <a:moveTo>
                  <a:pt x="0" y="0"/>
                </a:moveTo>
                <a:lnTo>
                  <a:pt x="3151233" y="0"/>
                </a:lnTo>
                <a:lnTo>
                  <a:pt x="3151233" y="2580073"/>
                </a:lnTo>
                <a:lnTo>
                  <a:pt x="0" y="258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858954" y="2361683"/>
            <a:ext cx="3573771" cy="6758905"/>
          </a:xfrm>
          <a:custGeom>
            <a:avLst/>
            <a:gdLst/>
            <a:ahLst/>
            <a:cxnLst/>
            <a:rect r="r" b="b" t="t" l="l"/>
            <a:pathLst>
              <a:path h="6758905" w="3573771">
                <a:moveTo>
                  <a:pt x="0" y="0"/>
                </a:moveTo>
                <a:lnTo>
                  <a:pt x="3573771" y="0"/>
                </a:lnTo>
                <a:lnTo>
                  <a:pt x="3573771" y="6758904"/>
                </a:lnTo>
                <a:lnTo>
                  <a:pt x="0" y="6758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414325" y="3281346"/>
            <a:ext cx="7459349" cy="1633554"/>
            <a:chOff x="0" y="0"/>
            <a:chExt cx="1952042" cy="4274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52042" cy="427486"/>
            </a:xfrm>
            <a:custGeom>
              <a:avLst/>
              <a:gdLst/>
              <a:ahLst/>
              <a:cxnLst/>
              <a:rect r="r" b="b" t="t" l="l"/>
              <a:pathLst>
                <a:path h="427486" w="1952042">
                  <a:moveTo>
                    <a:pt x="1748842" y="0"/>
                  </a:moveTo>
                  <a:cubicBezTo>
                    <a:pt x="1861066" y="0"/>
                    <a:pt x="1952042" y="95696"/>
                    <a:pt x="1952042" y="213743"/>
                  </a:cubicBezTo>
                  <a:cubicBezTo>
                    <a:pt x="1952042" y="331790"/>
                    <a:pt x="1861066" y="427486"/>
                    <a:pt x="1748842" y="427486"/>
                  </a:cubicBezTo>
                  <a:lnTo>
                    <a:pt x="203200" y="427486"/>
                  </a:lnTo>
                  <a:cubicBezTo>
                    <a:pt x="90976" y="427486"/>
                    <a:pt x="0" y="331790"/>
                    <a:pt x="0" y="213743"/>
                  </a:cubicBezTo>
                  <a:cubicBezTo>
                    <a:pt x="0" y="9569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71C42"/>
            </a:solidFill>
            <a:ln w="47625" cap="sq">
              <a:solidFill>
                <a:srgbClr val="071C42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1952042" cy="408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9144000" y="1755434"/>
            <a:ext cx="0" cy="1525911"/>
          </a:xfrm>
          <a:prstGeom prst="line">
            <a:avLst/>
          </a:prstGeom>
          <a:ln cap="flat" w="38100">
            <a:solidFill>
              <a:srgbClr val="071C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8572332" y="1752762"/>
            <a:ext cx="1143336" cy="5344"/>
          </a:xfrm>
          <a:prstGeom prst="line">
            <a:avLst/>
          </a:prstGeom>
          <a:ln cap="flat" w="38100">
            <a:solidFill>
              <a:srgbClr val="071C4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4810130" y="1212492"/>
            <a:ext cx="3762202" cy="1091228"/>
            <a:chOff x="0" y="0"/>
            <a:chExt cx="1981276" cy="5746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81276" cy="574670"/>
            </a:xfrm>
            <a:custGeom>
              <a:avLst/>
              <a:gdLst/>
              <a:ahLst/>
              <a:cxnLst/>
              <a:rect r="r" b="b" t="t" l="l"/>
              <a:pathLst>
                <a:path h="574670" w="1981276">
                  <a:moveTo>
                    <a:pt x="1778076" y="0"/>
                  </a:moveTo>
                  <a:lnTo>
                    <a:pt x="203200" y="0"/>
                  </a:lnTo>
                  <a:lnTo>
                    <a:pt x="0" y="287335"/>
                  </a:lnTo>
                  <a:lnTo>
                    <a:pt x="203200" y="574670"/>
                  </a:lnTo>
                  <a:lnTo>
                    <a:pt x="1778076" y="574670"/>
                  </a:lnTo>
                  <a:lnTo>
                    <a:pt x="1981276" y="287335"/>
                  </a:lnTo>
                  <a:lnTo>
                    <a:pt x="1778076" y="0"/>
                  </a:lnTo>
                  <a:close/>
                </a:path>
              </a:pathLst>
            </a:custGeom>
            <a:solidFill>
              <a:srgbClr val="B1FBF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52400" y="-57150"/>
              <a:ext cx="1676476" cy="631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71C42"/>
                  </a:solidFill>
                  <a:latin typeface="Now Light"/>
                </a:rPr>
                <a:t>Multiple Choice Questions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654787" y="1212492"/>
            <a:ext cx="1091228" cy="1091228"/>
            <a:chOff x="0" y="0"/>
            <a:chExt cx="1454970" cy="1454970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454970" cy="1454970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1FBFA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207124" y="207124"/>
              <a:ext cx="1040722" cy="1040722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477942" y="477942"/>
              <a:ext cx="499087" cy="499087"/>
            </a:xfrm>
            <a:custGeom>
              <a:avLst/>
              <a:gdLst/>
              <a:ahLst/>
              <a:cxnLst/>
              <a:rect r="r" b="b" t="t" l="l"/>
              <a:pathLst>
                <a:path h="499087" w="499087">
                  <a:moveTo>
                    <a:pt x="0" y="0"/>
                  </a:moveTo>
                  <a:lnTo>
                    <a:pt x="499087" y="0"/>
                  </a:lnTo>
                  <a:lnTo>
                    <a:pt x="499087" y="499087"/>
                  </a:lnTo>
                  <a:lnTo>
                    <a:pt x="0" y="499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715668" y="1207149"/>
            <a:ext cx="3762202" cy="1091228"/>
            <a:chOff x="0" y="0"/>
            <a:chExt cx="1981276" cy="57467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81276" cy="574670"/>
            </a:xfrm>
            <a:custGeom>
              <a:avLst/>
              <a:gdLst/>
              <a:ahLst/>
              <a:cxnLst/>
              <a:rect r="r" b="b" t="t" l="l"/>
              <a:pathLst>
                <a:path h="574670" w="1981276">
                  <a:moveTo>
                    <a:pt x="1778076" y="0"/>
                  </a:moveTo>
                  <a:lnTo>
                    <a:pt x="203200" y="0"/>
                  </a:lnTo>
                  <a:lnTo>
                    <a:pt x="0" y="287335"/>
                  </a:lnTo>
                  <a:lnTo>
                    <a:pt x="203200" y="574670"/>
                  </a:lnTo>
                  <a:lnTo>
                    <a:pt x="1778076" y="574670"/>
                  </a:lnTo>
                  <a:lnTo>
                    <a:pt x="1981276" y="287335"/>
                  </a:lnTo>
                  <a:lnTo>
                    <a:pt x="1778076" y="0"/>
                  </a:lnTo>
                  <a:close/>
                </a:path>
              </a:pathLst>
            </a:custGeom>
            <a:solidFill>
              <a:srgbClr val="B1FBFA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52400" y="-57150"/>
              <a:ext cx="1676476" cy="631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13538A"/>
                  </a:solidFill>
                  <a:latin typeface="Now Light"/>
                </a:rPr>
                <a:t>Visual Question Answering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541985" y="1207149"/>
            <a:ext cx="1091228" cy="1091228"/>
            <a:chOff x="0" y="0"/>
            <a:chExt cx="1454970" cy="1454970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1454970" cy="1454970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1FBFA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207124" y="207124"/>
              <a:ext cx="1040722" cy="1040722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Freeform 40" id="40"/>
            <p:cNvSpPr/>
            <p:nvPr/>
          </p:nvSpPr>
          <p:spPr>
            <a:xfrm flipH="false" flipV="false" rot="0">
              <a:off x="440324" y="447449"/>
              <a:ext cx="574322" cy="574322"/>
            </a:xfrm>
            <a:custGeom>
              <a:avLst/>
              <a:gdLst/>
              <a:ahLst/>
              <a:cxnLst/>
              <a:rect r="r" b="b" t="t" l="l"/>
              <a:pathLst>
                <a:path h="574322" w="574322">
                  <a:moveTo>
                    <a:pt x="0" y="0"/>
                  </a:moveTo>
                  <a:lnTo>
                    <a:pt x="574322" y="0"/>
                  </a:lnTo>
                  <a:lnTo>
                    <a:pt x="574322" y="574323"/>
                  </a:lnTo>
                  <a:lnTo>
                    <a:pt x="0" y="574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41" id="41"/>
          <p:cNvSpPr/>
          <p:nvPr/>
        </p:nvSpPr>
        <p:spPr>
          <a:xfrm>
            <a:off x="4035149" y="1758106"/>
            <a:ext cx="619638" cy="0"/>
          </a:xfrm>
          <a:prstGeom prst="line">
            <a:avLst/>
          </a:prstGeom>
          <a:ln cap="flat" w="38100">
            <a:solidFill>
              <a:srgbClr val="071C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13633213" y="1752762"/>
            <a:ext cx="619638" cy="0"/>
          </a:xfrm>
          <a:prstGeom prst="line">
            <a:avLst/>
          </a:prstGeom>
          <a:ln cap="flat" w="38100">
            <a:solidFill>
              <a:srgbClr val="071C4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3478625" y="333377"/>
            <a:ext cx="318747" cy="318747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F2F5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46" id="46"/>
          <p:cNvSpPr/>
          <p:nvPr/>
        </p:nvSpPr>
        <p:spPr>
          <a:xfrm flipV="true">
            <a:off x="3637998" y="652124"/>
            <a:ext cx="0" cy="514350"/>
          </a:xfrm>
          <a:prstGeom prst="line">
            <a:avLst/>
          </a:prstGeom>
          <a:ln cap="rnd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47" id="47"/>
          <p:cNvGrpSpPr/>
          <p:nvPr/>
        </p:nvGrpSpPr>
        <p:grpSpPr>
          <a:xfrm rot="0">
            <a:off x="3478625" y="1166474"/>
            <a:ext cx="318747" cy="318747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F2F5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3478625" y="1994638"/>
            <a:ext cx="318747" cy="318747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F2F5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53" id="53"/>
          <p:cNvSpPr/>
          <p:nvPr/>
        </p:nvSpPr>
        <p:spPr>
          <a:xfrm flipH="true" flipV="true">
            <a:off x="3637998" y="2313385"/>
            <a:ext cx="0" cy="512604"/>
          </a:xfrm>
          <a:prstGeom prst="line">
            <a:avLst/>
          </a:prstGeom>
          <a:ln cap="rnd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54" id="54"/>
          <p:cNvGrpSpPr/>
          <p:nvPr/>
        </p:nvGrpSpPr>
        <p:grpSpPr>
          <a:xfrm rot="0">
            <a:off x="3478625" y="2825989"/>
            <a:ext cx="318747" cy="318747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F2F5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57" id="57"/>
          <p:cNvSpPr/>
          <p:nvPr/>
        </p:nvSpPr>
        <p:spPr>
          <a:xfrm flipV="true">
            <a:off x="3637998" y="1485221"/>
            <a:ext cx="0" cy="509417"/>
          </a:xfrm>
          <a:prstGeom prst="line">
            <a:avLst/>
          </a:prstGeom>
          <a:ln cap="rnd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58" id="58"/>
          <p:cNvGrpSpPr/>
          <p:nvPr/>
        </p:nvGrpSpPr>
        <p:grpSpPr>
          <a:xfrm rot="0">
            <a:off x="14453917" y="321641"/>
            <a:ext cx="318747" cy="318747"/>
            <a:chOff x="0" y="0"/>
            <a:chExt cx="812800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F2F5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61" id="61"/>
          <p:cNvSpPr/>
          <p:nvPr/>
        </p:nvSpPr>
        <p:spPr>
          <a:xfrm flipV="true">
            <a:off x="14613290" y="640388"/>
            <a:ext cx="0" cy="514350"/>
          </a:xfrm>
          <a:prstGeom prst="line">
            <a:avLst/>
          </a:prstGeom>
          <a:ln cap="rnd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62" id="62"/>
          <p:cNvGrpSpPr/>
          <p:nvPr/>
        </p:nvGrpSpPr>
        <p:grpSpPr>
          <a:xfrm rot="0">
            <a:off x="14453917" y="1154738"/>
            <a:ext cx="318747" cy="318747"/>
            <a:chOff x="0" y="0"/>
            <a:chExt cx="812800" cy="8128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F2F5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4453917" y="1982902"/>
            <a:ext cx="318747" cy="318747"/>
            <a:chOff x="0" y="0"/>
            <a:chExt cx="812800" cy="81280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F2F5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68" id="68"/>
          <p:cNvSpPr/>
          <p:nvPr/>
        </p:nvSpPr>
        <p:spPr>
          <a:xfrm flipV="true">
            <a:off x="14613290" y="2301649"/>
            <a:ext cx="0" cy="519540"/>
          </a:xfrm>
          <a:prstGeom prst="line">
            <a:avLst/>
          </a:prstGeom>
          <a:ln cap="rnd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69" id="69"/>
          <p:cNvGrpSpPr/>
          <p:nvPr/>
        </p:nvGrpSpPr>
        <p:grpSpPr>
          <a:xfrm rot="0">
            <a:off x="14453917" y="2821189"/>
            <a:ext cx="318747" cy="318747"/>
            <a:chOff x="0" y="0"/>
            <a:chExt cx="812800" cy="81280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F2F5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72" id="72"/>
          <p:cNvSpPr/>
          <p:nvPr/>
        </p:nvSpPr>
        <p:spPr>
          <a:xfrm flipV="true">
            <a:off x="14613290" y="1473485"/>
            <a:ext cx="0" cy="509417"/>
          </a:xfrm>
          <a:prstGeom prst="line">
            <a:avLst/>
          </a:prstGeom>
          <a:ln cap="rnd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73" id="73"/>
          <p:cNvSpPr/>
          <p:nvPr/>
        </p:nvSpPr>
        <p:spPr>
          <a:xfrm flipH="false" flipV="false" rot="0">
            <a:off x="7500115" y="3610673"/>
            <a:ext cx="3249669" cy="974901"/>
          </a:xfrm>
          <a:custGeom>
            <a:avLst/>
            <a:gdLst/>
            <a:ahLst/>
            <a:cxnLst/>
            <a:rect r="r" b="b" t="t" l="l"/>
            <a:pathLst>
              <a:path h="974901" w="3249669">
                <a:moveTo>
                  <a:pt x="0" y="0"/>
                </a:moveTo>
                <a:lnTo>
                  <a:pt x="3249670" y="0"/>
                </a:lnTo>
                <a:lnTo>
                  <a:pt x="3249670" y="974900"/>
                </a:lnTo>
                <a:lnTo>
                  <a:pt x="0" y="974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4" id="74"/>
          <p:cNvSpPr txBox="true"/>
          <p:nvPr/>
        </p:nvSpPr>
        <p:spPr>
          <a:xfrm rot="0">
            <a:off x="1221496" y="5943626"/>
            <a:ext cx="3509493" cy="45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Now Medium"/>
              </a:rPr>
              <a:t>Time Efficient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221496" y="6539839"/>
            <a:ext cx="3678622" cy="398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9"/>
              </a:lnSpc>
            </a:pPr>
            <a:r>
              <a:rPr lang="en-US" sz="1999">
                <a:solidFill>
                  <a:srgbClr val="EEF2F5"/>
                </a:solidFill>
                <a:latin typeface="Now Light"/>
              </a:rPr>
              <a:t>No more aurdiously creating flashcards or lesson plans by hand. </a:t>
            </a:r>
          </a:p>
          <a:p>
            <a:pPr>
              <a:lnSpc>
                <a:spcPts val="3199"/>
              </a:lnSpc>
            </a:pPr>
          </a:p>
          <a:p>
            <a:pPr>
              <a:lnSpc>
                <a:spcPts val="3199"/>
              </a:lnSpc>
            </a:pPr>
            <a:r>
              <a:rPr lang="en-US" sz="1999">
                <a:solidFill>
                  <a:srgbClr val="EEF2F5"/>
                </a:solidFill>
                <a:latin typeface="Now Light"/>
              </a:rPr>
              <a:t>By uploading your readings or class notes, you can interact with the material and be test-ready faster.</a:t>
            </a:r>
          </a:p>
          <a:p>
            <a:pPr>
              <a:lnSpc>
                <a:spcPts val="3199"/>
              </a:lnSpc>
            </a:pPr>
          </a:p>
          <a:p>
            <a:pPr>
              <a:lnSpc>
                <a:spcPts val="3199"/>
              </a:lnSpc>
            </a:pPr>
          </a:p>
        </p:txBody>
      </p:sp>
      <p:sp>
        <p:nvSpPr>
          <p:cNvPr name="TextBox 76" id="76"/>
          <p:cNvSpPr txBox="true"/>
          <p:nvPr/>
        </p:nvSpPr>
        <p:spPr>
          <a:xfrm rot="0">
            <a:off x="7304689" y="5943626"/>
            <a:ext cx="3509493" cy="45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Now Medium"/>
              </a:rPr>
              <a:t>Task Specific 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7304689" y="6539839"/>
            <a:ext cx="3678622" cy="238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9"/>
              </a:lnSpc>
            </a:pPr>
            <a:r>
              <a:rPr lang="en-US" sz="1999">
                <a:solidFill>
                  <a:srgbClr val="FFFFFF"/>
                </a:solidFill>
                <a:latin typeface="Now Light"/>
              </a:rPr>
              <a:t>Rather than ask ChatGPT about concepts in your materials, you directly upload the information for our LLM to extract information from. 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3349461" y="5943626"/>
            <a:ext cx="3509493" cy="45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Now Medium"/>
              </a:rPr>
              <a:t>Flexible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427033" y="298441"/>
            <a:ext cx="2633774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>
                <a:solidFill>
                  <a:srgbClr val="000000"/>
                </a:solidFill>
                <a:latin typeface="Now Light"/>
              </a:rPr>
              <a:t>Dynamic Quantization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091577" y="1149999"/>
            <a:ext cx="196794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>
                <a:solidFill>
                  <a:srgbClr val="000000"/>
                </a:solidFill>
                <a:latin typeface="Now Light"/>
              </a:rPr>
              <a:t>Pruning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5707257" y="840073"/>
            <a:ext cx="1967948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50"/>
              </a:lnSpc>
            </a:pPr>
            <a:r>
              <a:rPr lang="en-US" sz="1700">
                <a:solidFill>
                  <a:srgbClr val="000000"/>
                </a:solidFill>
                <a:latin typeface="Now Light"/>
              </a:rPr>
              <a:t>Open LLaMA 7B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619235" y="1947965"/>
            <a:ext cx="2441572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>
                <a:solidFill>
                  <a:srgbClr val="000000"/>
                </a:solidFill>
                <a:latin typeface="Now Light"/>
              </a:rPr>
              <a:t>Custom Containers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5114012" y="298441"/>
            <a:ext cx="2522803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>
                <a:solidFill>
                  <a:srgbClr val="000000"/>
                </a:solidFill>
                <a:latin typeface="Now Light"/>
              </a:rPr>
              <a:t>Finetune with COCO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5104208" y="1119802"/>
            <a:ext cx="196794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>
                <a:solidFill>
                  <a:srgbClr val="000000"/>
                </a:solidFill>
                <a:latin typeface="Now Light"/>
              </a:rPr>
              <a:t>Weights &amp; Biases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0249583" y="861674"/>
            <a:ext cx="2694372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50"/>
              </a:lnSpc>
            </a:pPr>
            <a:r>
              <a:rPr lang="en-US" sz="1700">
                <a:solidFill>
                  <a:srgbClr val="000000"/>
                </a:solidFill>
                <a:latin typeface="Now Light"/>
              </a:rPr>
              <a:t>ViLT-32b-finetuned-vqa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5034555" y="1964134"/>
            <a:ext cx="2282366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>
                <a:solidFill>
                  <a:srgbClr val="000000"/>
                </a:solidFill>
                <a:latin typeface="Now Light"/>
              </a:rPr>
              <a:t>Serverless Training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091577" y="2791052"/>
            <a:ext cx="196794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>
                <a:solidFill>
                  <a:srgbClr val="000000"/>
                </a:solidFill>
                <a:latin typeface="Now Light"/>
              </a:rPr>
              <a:t>Vertex AI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5034555" y="2813266"/>
            <a:ext cx="196794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1800">
                <a:solidFill>
                  <a:srgbClr val="000000"/>
                </a:solidFill>
                <a:latin typeface="Now Light"/>
              </a:rPr>
              <a:t>Vertex AI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1566"/>
            <a:ext cx="18288000" cy="10103867"/>
          </a:xfrm>
          <a:custGeom>
            <a:avLst/>
            <a:gdLst/>
            <a:ahLst/>
            <a:cxnLst/>
            <a:rect r="r" b="b" t="t" l="l"/>
            <a:pathLst>
              <a:path h="10103867" w="18288000">
                <a:moveTo>
                  <a:pt x="0" y="0"/>
                </a:moveTo>
                <a:lnTo>
                  <a:pt x="18288000" y="0"/>
                </a:lnTo>
                <a:lnTo>
                  <a:pt x="18288000" y="10103868"/>
                </a:lnTo>
                <a:lnTo>
                  <a:pt x="0" y="1010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649518" y="4550260"/>
            <a:ext cx="4638682" cy="8772921"/>
          </a:xfrm>
          <a:custGeom>
            <a:avLst/>
            <a:gdLst/>
            <a:ahLst/>
            <a:cxnLst/>
            <a:rect r="r" b="b" t="t" l="l"/>
            <a:pathLst>
              <a:path h="8772921" w="4638682">
                <a:moveTo>
                  <a:pt x="0" y="0"/>
                </a:moveTo>
                <a:lnTo>
                  <a:pt x="4638682" y="0"/>
                </a:lnTo>
                <a:lnTo>
                  <a:pt x="4638682" y="8772921"/>
                </a:lnTo>
                <a:lnTo>
                  <a:pt x="0" y="8772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778375" y="-2634525"/>
            <a:ext cx="4195031" cy="7933865"/>
          </a:xfrm>
          <a:custGeom>
            <a:avLst/>
            <a:gdLst/>
            <a:ahLst/>
            <a:cxnLst/>
            <a:rect r="r" b="b" t="t" l="l"/>
            <a:pathLst>
              <a:path h="7933865" w="4195031">
                <a:moveTo>
                  <a:pt x="0" y="0"/>
                </a:moveTo>
                <a:lnTo>
                  <a:pt x="4195032" y="0"/>
                </a:lnTo>
                <a:lnTo>
                  <a:pt x="4195032" y="7933865"/>
                </a:lnTo>
                <a:lnTo>
                  <a:pt x="0" y="7933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8868" r="0" b="8868"/>
          <a:stretch>
            <a:fillRect/>
          </a:stretch>
        </p:blipFill>
        <p:spPr>
          <a:xfrm flipH="false" flipV="false" rot="0">
            <a:off x="1319141" y="252963"/>
            <a:ext cx="15649718" cy="9781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52" y="-5031"/>
            <a:ext cx="18273748" cy="10320331"/>
          </a:xfrm>
          <a:custGeom>
            <a:avLst/>
            <a:gdLst/>
            <a:ahLst/>
            <a:cxnLst/>
            <a:rect r="r" b="b" t="t" l="l"/>
            <a:pathLst>
              <a:path h="10320331" w="18273748">
                <a:moveTo>
                  <a:pt x="0" y="0"/>
                </a:moveTo>
                <a:lnTo>
                  <a:pt x="18273748" y="0"/>
                </a:lnTo>
                <a:lnTo>
                  <a:pt x="18273748" y="10320331"/>
                </a:lnTo>
                <a:lnTo>
                  <a:pt x="0" y="10320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38699" y="5505442"/>
            <a:ext cx="3573771" cy="6758905"/>
          </a:xfrm>
          <a:custGeom>
            <a:avLst/>
            <a:gdLst/>
            <a:ahLst/>
            <a:cxnLst/>
            <a:rect r="r" b="b" t="t" l="l"/>
            <a:pathLst>
              <a:path h="6758905" w="3573771">
                <a:moveTo>
                  <a:pt x="0" y="0"/>
                </a:moveTo>
                <a:lnTo>
                  <a:pt x="3573771" y="0"/>
                </a:lnTo>
                <a:lnTo>
                  <a:pt x="3573771" y="6758905"/>
                </a:lnTo>
                <a:lnTo>
                  <a:pt x="0" y="675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54584" y="0"/>
            <a:ext cx="11133416" cy="3429000"/>
            <a:chOff x="0" y="0"/>
            <a:chExt cx="263903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39032" cy="812800"/>
            </a:xfrm>
            <a:custGeom>
              <a:avLst/>
              <a:gdLst/>
              <a:ahLst/>
              <a:cxnLst/>
              <a:rect r="r" b="b" t="t" l="l"/>
              <a:pathLst>
                <a:path h="812800" w="2639032">
                  <a:moveTo>
                    <a:pt x="0" y="0"/>
                  </a:moveTo>
                  <a:lnTo>
                    <a:pt x="2639032" y="0"/>
                  </a:lnTo>
                  <a:lnTo>
                    <a:pt x="263903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39032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437354" y="3429000"/>
            <a:ext cx="9850646" cy="3429000"/>
            <a:chOff x="0" y="0"/>
            <a:chExt cx="2334968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34968" cy="812800"/>
            </a:xfrm>
            <a:custGeom>
              <a:avLst/>
              <a:gdLst/>
              <a:ahLst/>
              <a:cxnLst/>
              <a:rect r="r" b="b" t="t" l="l"/>
              <a:pathLst>
                <a:path h="812800" w="2334968">
                  <a:moveTo>
                    <a:pt x="0" y="0"/>
                  </a:moveTo>
                  <a:lnTo>
                    <a:pt x="2334968" y="0"/>
                  </a:lnTo>
                  <a:lnTo>
                    <a:pt x="23349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1FBF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3496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4636" y="6858000"/>
            <a:ext cx="8363364" cy="3429000"/>
            <a:chOff x="0" y="0"/>
            <a:chExt cx="1982427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82427" cy="812800"/>
            </a:xfrm>
            <a:custGeom>
              <a:avLst/>
              <a:gdLst/>
              <a:ahLst/>
              <a:cxnLst/>
              <a:rect r="r" b="b" t="t" l="l"/>
              <a:pathLst>
                <a:path h="812800" w="1982427">
                  <a:moveTo>
                    <a:pt x="0" y="0"/>
                  </a:moveTo>
                  <a:lnTo>
                    <a:pt x="1982427" y="0"/>
                  </a:lnTo>
                  <a:lnTo>
                    <a:pt x="198242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8242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345268" y="-500040"/>
            <a:ext cx="3573771" cy="6758905"/>
          </a:xfrm>
          <a:custGeom>
            <a:avLst/>
            <a:gdLst/>
            <a:ahLst/>
            <a:cxnLst/>
            <a:rect r="r" b="b" t="t" l="l"/>
            <a:pathLst>
              <a:path h="6758905" w="3573771">
                <a:moveTo>
                  <a:pt x="0" y="0"/>
                </a:moveTo>
                <a:lnTo>
                  <a:pt x="3573770" y="0"/>
                </a:lnTo>
                <a:lnTo>
                  <a:pt x="3573770" y="6758905"/>
                </a:lnTo>
                <a:lnTo>
                  <a:pt x="0" y="675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041747" y="9258300"/>
            <a:ext cx="1032366" cy="900319"/>
          </a:xfrm>
          <a:custGeom>
            <a:avLst/>
            <a:gdLst/>
            <a:ahLst/>
            <a:cxnLst/>
            <a:rect r="r" b="b" t="t" l="l"/>
            <a:pathLst>
              <a:path h="900319" w="1032366">
                <a:moveTo>
                  <a:pt x="0" y="0"/>
                </a:moveTo>
                <a:lnTo>
                  <a:pt x="1032366" y="0"/>
                </a:lnTo>
                <a:lnTo>
                  <a:pt x="1032366" y="900319"/>
                </a:lnTo>
                <a:lnTo>
                  <a:pt x="0" y="900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437354" y="495326"/>
            <a:ext cx="596992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Now Medium"/>
              </a:rPr>
              <a:t>VQA Deployment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37354" y="1091539"/>
            <a:ext cx="6409167" cy="74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9"/>
              </a:lnSpc>
            </a:pPr>
            <a:r>
              <a:rPr lang="en-US" sz="1899">
                <a:solidFill>
                  <a:srgbClr val="EEF2F5"/>
                </a:solidFill>
                <a:latin typeface="Now Light"/>
              </a:rPr>
              <a:t>Our VQA model critically supports learning. While fine-tuned, it is not yet publically accessible.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24636" y="3924326"/>
            <a:ext cx="596992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71C42"/>
                </a:solidFill>
                <a:latin typeface="Now Medium"/>
              </a:rPr>
              <a:t>APIs &amp; Frontend Integration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24636" y="4511014"/>
            <a:ext cx="6409167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9"/>
              </a:lnSpc>
            </a:pPr>
            <a:r>
              <a:rPr lang="en-US" sz="1999">
                <a:solidFill>
                  <a:srgbClr val="071C42"/>
                </a:solidFill>
                <a:latin typeface="Now"/>
              </a:rPr>
              <a:t>Integrate Text-Model and VQA to the frontend for a seemless user experience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01735" y="7353326"/>
            <a:ext cx="596992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Now Medium"/>
              </a:rPr>
              <a:t>Scaling &amp; Automated Deployment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01735" y="7940014"/>
            <a:ext cx="6409167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9"/>
              </a:lnSpc>
            </a:pPr>
            <a:r>
              <a:rPr lang="en-US" sz="1999">
                <a:solidFill>
                  <a:srgbClr val="EEF2F5"/>
                </a:solidFill>
                <a:latin typeface="Now Light"/>
              </a:rPr>
              <a:t>Continue to refine our Kubernetes-based scaling solution, integrating VQA. We will also be looking into automating our deployment with Ansible.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1496" y="5821667"/>
            <a:ext cx="4643986" cy="864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101010"/>
                </a:solidFill>
                <a:latin typeface="Now Medium"/>
              </a:rPr>
              <a:t>Next Steps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81917" y="9998267"/>
            <a:ext cx="9995383" cy="288733"/>
            <a:chOff x="0" y="0"/>
            <a:chExt cx="2632529" cy="760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32529" cy="76045"/>
            </a:xfrm>
            <a:custGeom>
              <a:avLst/>
              <a:gdLst/>
              <a:ahLst/>
              <a:cxnLst/>
              <a:rect r="r" b="b" t="t" l="l"/>
              <a:pathLst>
                <a:path h="76045" w="2632529">
                  <a:moveTo>
                    <a:pt x="0" y="0"/>
                  </a:moveTo>
                  <a:lnTo>
                    <a:pt x="2632529" y="0"/>
                  </a:lnTo>
                  <a:lnTo>
                    <a:pt x="2632529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B1FBF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32529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35496" y="4410244"/>
            <a:ext cx="4888372" cy="1466511"/>
          </a:xfrm>
          <a:custGeom>
            <a:avLst/>
            <a:gdLst/>
            <a:ahLst/>
            <a:cxnLst/>
            <a:rect r="r" b="b" t="t" l="l"/>
            <a:pathLst>
              <a:path h="1466511" w="4888372">
                <a:moveTo>
                  <a:pt x="0" y="0"/>
                </a:moveTo>
                <a:lnTo>
                  <a:pt x="4888371" y="0"/>
                </a:lnTo>
                <a:lnTo>
                  <a:pt x="4888371" y="1466512"/>
                </a:lnTo>
                <a:lnTo>
                  <a:pt x="0" y="146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81917" y="4182595"/>
            <a:ext cx="2334056" cy="348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399" spc="230">
                <a:solidFill>
                  <a:srgbClr val="FFFFFF"/>
                </a:solidFill>
                <a:latin typeface="Now Medium"/>
              </a:rPr>
              <a:t>Team Name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81917" y="4662997"/>
            <a:ext cx="534110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EEF2F5"/>
                </a:solidFill>
                <a:latin typeface="Now Light"/>
              </a:rPr>
              <a:t>BiteSize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81917" y="5649107"/>
            <a:ext cx="3221317" cy="348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399" spc="230">
                <a:solidFill>
                  <a:srgbClr val="FFFFFF"/>
                </a:solidFill>
                <a:latin typeface="Now Medium"/>
              </a:rPr>
              <a:t>Team Members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81917" y="6129508"/>
            <a:ext cx="5341105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EEF2F5"/>
                </a:solidFill>
                <a:latin typeface="Now Light"/>
              </a:rPr>
              <a:t>James Liounis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EEF2F5"/>
                </a:solidFill>
                <a:latin typeface="Now Light"/>
              </a:rPr>
              <a:t>Kimberly Llajaruna Perlta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EEF2F5"/>
                </a:solidFill>
                <a:latin typeface="Now Light"/>
              </a:rPr>
              <a:t>Hope Neveux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EEF2F5"/>
                </a:solidFill>
                <a:latin typeface="Now Light"/>
              </a:rPr>
              <a:t>Michael Sam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81917" y="1960524"/>
            <a:ext cx="4668112" cy="864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Now Medium"/>
              </a:rPr>
              <a:t>Questions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859631" y="4222081"/>
            <a:ext cx="3573771" cy="6758905"/>
          </a:xfrm>
          <a:custGeom>
            <a:avLst/>
            <a:gdLst/>
            <a:ahLst/>
            <a:cxnLst/>
            <a:rect r="r" b="b" t="t" l="l"/>
            <a:pathLst>
              <a:path h="6758905" w="3573771">
                <a:moveTo>
                  <a:pt x="0" y="0"/>
                </a:moveTo>
                <a:lnTo>
                  <a:pt x="3573771" y="0"/>
                </a:lnTo>
                <a:lnTo>
                  <a:pt x="3573771" y="6758905"/>
                </a:lnTo>
                <a:lnTo>
                  <a:pt x="0" y="6758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966652" y="-261336"/>
            <a:ext cx="3151234" cy="2580073"/>
          </a:xfrm>
          <a:custGeom>
            <a:avLst/>
            <a:gdLst/>
            <a:ahLst/>
            <a:cxnLst/>
            <a:rect r="r" b="b" t="t" l="l"/>
            <a:pathLst>
              <a:path h="2580073" w="3151234">
                <a:moveTo>
                  <a:pt x="0" y="0"/>
                </a:moveTo>
                <a:lnTo>
                  <a:pt x="3151233" y="0"/>
                </a:lnTo>
                <a:lnTo>
                  <a:pt x="3151233" y="2580072"/>
                </a:lnTo>
                <a:lnTo>
                  <a:pt x="0" y="25800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DAFyOwZn0Hg</dc:identifier>
  <dcterms:modified xsi:type="dcterms:W3CDTF">2011-08-01T06:04:30Z</dcterms:modified>
  <cp:revision>1</cp:revision>
  <dc:title>MLOps -- BiteSize</dc:title>
</cp:coreProperties>
</file>